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6.jpg" ContentType="image/png"/>
  <Override PartName="/ppt/notesSlides/notesSlide8.xml" ContentType="application/vnd.openxmlformats-officedocument.presentationml.notesSlide+xml"/>
  <Override PartName="/ppt/media/image7.jpg" ContentType="image/png"/>
  <Override PartName="/ppt/notesSlides/notesSlide9.xml" ContentType="application/vnd.openxmlformats-officedocument.presentationml.notesSlide+xml"/>
  <Override PartName="/ppt/media/image8.jpg" ContentType="image/pn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9" r:id="rId7"/>
    <p:sldId id="262" r:id="rId8"/>
    <p:sldId id="263" r:id="rId9"/>
    <p:sldId id="270" r:id="rId10"/>
    <p:sldId id="271" r:id="rId11"/>
    <p:sldId id="273" r:id="rId12"/>
    <p:sldId id="264" r:id="rId13"/>
    <p:sldId id="265" r:id="rId14"/>
    <p:sldId id="266" r:id="rId15"/>
    <p:sldId id="274" r:id="rId16"/>
    <p:sldId id="267" r:id="rId17"/>
    <p:sldId id="268" r:id="rId18"/>
  </p:sldIdLst>
  <p:sldSz cx="12192000" cy="6858000"/>
  <p:notesSz cx="6858000" cy="9144000"/>
  <p:embeddedFontLst>
    <p:embeddedFont>
      <p:font typeface="Play" panose="020B0604020202020204" charset="0"/>
      <p:regular r:id="rId20"/>
      <p:bold r:id="rId21"/>
    </p:embeddedFont>
    <p:embeddedFont>
      <p:font typeface="Lexen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gl+zIw8Hd8NHIv+b7Z5SLp6+pz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45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5114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757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/>
              <a:t>Font Styles: Times New Roman + Font Size: 25</a:t>
            </a:r>
            <a:endParaRPr sz="1200" b="1"/>
          </a:p>
        </p:txBody>
      </p:sp>
      <p:sp>
        <p:nvSpPr>
          <p:cNvPr id="151" name="Google Shape;15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7063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/>
              <a:t>Font Styles: Times New Roman + Font Size: 25</a:t>
            </a:r>
            <a:endParaRPr sz="1200" b="1"/>
          </a:p>
        </p:txBody>
      </p:sp>
      <p:sp>
        <p:nvSpPr>
          <p:cNvPr id="159" name="Google Shape;1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3820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3f6f2ab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3f6f2abdb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03f6f2abdb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94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sp>
        <p:nvSpPr>
          <p:cNvPr id="173" name="Google Shape;17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45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3db06654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3db06654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303db06654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3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3db06654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3db06654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03db066549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544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/>
              <a:t>Font Styles: Times New Roman + Font Size: 25</a:t>
            </a:r>
            <a:endParaRPr sz="1200" b="1" dirty="0"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02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/>
              <a:t>Font Styles: Times New Roman + Font Size: 25</a:t>
            </a:r>
            <a:endParaRPr sz="1200" b="1"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53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/>
              <a:t>Font Styles: Times New Roman + Font Size: 25</a:t>
            </a:r>
            <a:endParaRPr sz="1200" b="1"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343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/>
              <a:t>Font Styles: Times New Roman + Font Size: 25</a:t>
            </a:r>
            <a:endParaRPr sz="1200" b="1"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614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/>
              <a:t>Font Styles: Times New Roman + Font Size: 25</a:t>
            </a:r>
            <a:endParaRPr sz="1200" b="1"/>
          </a:p>
        </p:txBody>
      </p:sp>
      <p:sp>
        <p:nvSpPr>
          <p:cNvPr id="135" name="Google Shape;13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63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/>
              <a:t>Font Styles: Times New Roman + Font Size: 25</a:t>
            </a:r>
            <a:endParaRPr sz="1200" b="1"/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11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/>
              <a:t>Font Styles: Times New Roman + Font Size: 25</a:t>
            </a:r>
            <a:endParaRPr sz="1200" b="1"/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045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heel spokes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bliotecha.com/open-source-library-management-system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234650" y="1836814"/>
            <a:ext cx="9144000" cy="17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 sz="44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Mini Project (KCA353)</a:t>
            </a:r>
            <a:r>
              <a:rPr lang="en-IN" sz="24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/>
            </a:r>
            <a:br>
              <a:rPr lang="en-IN" sz="24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en-IN" sz="35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Odd Semester</a:t>
            </a:r>
            <a:br>
              <a:rPr lang="en-IN" sz="35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en-IN" sz="35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Session 2024-25</a:t>
            </a:r>
            <a:endParaRPr sz="3500"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234650" y="3850838"/>
            <a:ext cx="9144000" cy="23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&lt;&lt;  Library Management System (LMS)  &gt;&gt;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IN" b="1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Ritesh</a:t>
            </a:r>
            <a:r>
              <a:rPr lang="en-IN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Kumar– 2300290140143 </a:t>
            </a:r>
            <a: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/>
            </a:r>
            <a:b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IN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Pulkit Jain </a:t>
            </a:r>
            <a: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– </a:t>
            </a:r>
            <a:r>
              <a:rPr lang="en-IN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2300290140130</a:t>
            </a:r>
            <a: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/>
            </a:r>
            <a:b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</a:br>
            <a: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IN" b="1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Ritik</a:t>
            </a:r>
            <a:r>
              <a:rPr lang="en-IN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IN" b="1" dirty="0" err="1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Vihan</a:t>
            </a:r>
            <a:r>
              <a:rPr lang="en-IN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IN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– </a:t>
            </a:r>
            <a:r>
              <a:rPr lang="en-IN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2300290140144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524000" y="4782598"/>
            <a:ext cx="9144000" cy="76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8357787" y="5634038"/>
            <a:ext cx="3834313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IN" sz="2400" b="1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 Supervisor: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SzPts val="2400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Plus Jakarta Sans" pitchFamily="34" charset="-122"/>
                <a:cs typeface="Times New Roman" panose="02020603050405020304" pitchFamily="18" charset="0"/>
              </a:rPr>
              <a:t>Prof. (Dr.)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Plus Jakarta Sans" pitchFamily="34" charset="-122"/>
                <a:cs typeface="Times New Roman" panose="02020603050405020304" pitchFamily="18" charset="0"/>
              </a:rPr>
              <a:t>Sangeeta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Plus Jakarta Sans" pitchFamily="34" charset="-122"/>
                <a:cs typeface="Times New Roman" panose="02020603050405020304" pitchFamily="18" charset="0"/>
              </a:rPr>
              <a:t> Arora</a:t>
            </a:r>
            <a:endParaRPr sz="2400" b="1" i="0" u="sng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10"/>
            <a:ext cx="12192003" cy="138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4"/>
          <a:stretch/>
        </p:blipFill>
        <p:spPr>
          <a:xfrm>
            <a:off x="0" y="-1"/>
            <a:ext cx="12220592" cy="6724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94091" y="-90521"/>
            <a:ext cx="8696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380" y="626278"/>
            <a:ext cx="7315203" cy="507831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2000"/>
                </a:schemeClr>
              </a:gs>
              <a:gs pos="37000">
                <a:schemeClr val="accent1">
                  <a:shade val="67500"/>
                  <a:satMod val="115000"/>
                  <a:alpha val="51000"/>
                </a:schemeClr>
              </a:gs>
              <a:gs pos="90000">
                <a:schemeClr val="accent1">
                  <a:shade val="100000"/>
                  <a:satMod val="115000"/>
                  <a:alpha val="78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Cataloging: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Add, edit, and delete book records, including title, author, publisher, publication date, and ISBN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Searching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for books by title, author, subject, or keyword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availability of books and update the status (available, borrowed, lost, or damaged).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96656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4"/>
          <a:stretch/>
        </p:blipFill>
        <p:spPr>
          <a:xfrm>
            <a:off x="0" y="-1"/>
            <a:ext cx="12220592" cy="6724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94091" y="-90521"/>
            <a:ext cx="8696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6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380" y="626278"/>
            <a:ext cx="7315203" cy="517064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2000"/>
                </a:schemeClr>
              </a:gs>
              <a:gs pos="37000">
                <a:schemeClr val="accent1">
                  <a:shade val="67500"/>
                  <a:satMod val="115000"/>
                  <a:alpha val="51000"/>
                </a:schemeClr>
              </a:gs>
              <a:gs pos="90000">
                <a:schemeClr val="accent1">
                  <a:shade val="100000"/>
                  <a:satMod val="115000"/>
                  <a:alpha val="78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Borrowing: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patrons to borrow books, including setting due dates and tracking borrowing history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Returning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book returns, including updating the book's availability and patron's borrowing history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and manage fines for overdue books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515848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70" y="0"/>
            <a:ext cx="6428659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3" y="464131"/>
            <a:ext cx="4876190" cy="487619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259100"/>
          </a:xfrm>
          <a:prstGeom prst="rect">
            <a:avLst/>
          </a:prstGeom>
          <a:solidFill>
            <a:srgbClr val="B6BFC9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 sz="4400" b="1" i="1" dirty="0">
                <a:latin typeface="Times New Roman"/>
                <a:ea typeface="Times New Roman"/>
                <a:cs typeface="Times New Roman"/>
                <a:sym typeface="Times New Roman"/>
              </a:rPr>
              <a:t>Gantt Chart</a:t>
            </a:r>
            <a:endParaRPr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59100"/>
            <a:ext cx="12144223" cy="542618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1920" y="0"/>
            <a:ext cx="572008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Workflow 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80" y="923330"/>
            <a:ext cx="4795520" cy="586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6480" cy="685800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04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79832"/>
            <a:ext cx="12192000" cy="830997"/>
          </a:xfrm>
          <a:prstGeom prst="rect">
            <a:avLst/>
          </a:prstGeom>
          <a:gradFill>
            <a:gsLst>
              <a:gs pos="27000">
                <a:schemeClr val="accent1">
                  <a:shade val="30000"/>
                  <a:satMod val="115000"/>
                  <a:alpha val="70000"/>
                </a:schemeClr>
              </a:gs>
              <a:gs pos="52000">
                <a:schemeClr val="accent1">
                  <a:shade val="67500"/>
                  <a:satMod val="115000"/>
                  <a:alpha val="51000"/>
                </a:schemeClr>
              </a:gs>
              <a:gs pos="77000">
                <a:schemeClr val="accent1">
                  <a:shade val="100000"/>
                  <a:satMod val="115000"/>
                  <a:alpha val="78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  <a:endParaRPr lang="en-IN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24846"/>
            <a:ext cx="12192000" cy="5196615"/>
          </a:xfrm>
          <a:prstGeom prst="rect">
            <a:avLst/>
          </a:prstGeom>
          <a:gradFill>
            <a:gsLst>
              <a:gs pos="27000">
                <a:schemeClr val="accent1">
                  <a:shade val="30000"/>
                  <a:satMod val="115000"/>
                  <a:alpha val="70000"/>
                </a:schemeClr>
              </a:gs>
              <a:gs pos="52000">
                <a:schemeClr val="accent1">
                  <a:shade val="67500"/>
                  <a:satMod val="115000"/>
                  <a:alpha val="69000"/>
                </a:schemeClr>
              </a:gs>
              <a:gs pos="77000">
                <a:schemeClr val="accent1">
                  <a:shade val="100000"/>
                  <a:satMod val="115000"/>
                  <a:alpha val="38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Borrowing Report: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borrowing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history, including the number of books borrowed, returned, and renewed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Fines Report: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total fines owed by patrons, helping librarians track and manage outstanding payments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Circulation Report: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number of books borrowed, returned, and renewed on a daily basis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 Circulation Report: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a monthly summary of book circulation, including the number of books borrowed, returned, and renewed.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896074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>
            <a:spLocks noGrp="1"/>
          </p:cNvSpPr>
          <p:nvPr>
            <p:ph type="title"/>
          </p:nvPr>
        </p:nvSpPr>
        <p:spPr>
          <a:xfrm>
            <a:off x="0" y="-3175"/>
            <a:ext cx="12192000" cy="1246759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 sz="4400" b="1" i="1" dirty="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i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1"/>
          <p:cNvSpPr txBox="1">
            <a:spLocks noGrp="1"/>
          </p:cNvSpPr>
          <p:nvPr>
            <p:ph type="body" idx="1"/>
          </p:nvPr>
        </p:nvSpPr>
        <p:spPr>
          <a:xfrm>
            <a:off x="0" y="1443625"/>
            <a:ext cx="12192000" cy="5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361950">
              <a:lnSpc>
                <a:spcPct val="150000"/>
              </a:lnSpc>
              <a:spcBef>
                <a:spcPts val="0"/>
              </a:spcBef>
              <a:buSzPts val="2100"/>
              <a:buChar char="●"/>
            </a:pP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&amp; Zhang, X. (2012). Library Management Systems and Digital Libraries: A Conceptual Perspective. Journal of Library Administration, 52(3), 257-275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361950">
              <a:lnSpc>
                <a:spcPct val="150000"/>
              </a:lnSpc>
              <a:spcBef>
                <a:spcPts val="0"/>
              </a:spcBef>
              <a:buSzPts val="2100"/>
              <a:buChar char="●"/>
            </a:pP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Bibliotecha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(2016). Open Source Library Management Systems. Retrieved from [https://bibliotecha.com/open-source-library-management-systems](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https://bibliotecha.com/open-source-library-management-systems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 indent="-361950">
              <a:lnSpc>
                <a:spcPct val="150000"/>
              </a:lnSpc>
              <a:spcBef>
                <a:spcPts val="0"/>
              </a:spcBef>
              <a:buSzPts val="2100"/>
              <a:buChar char="●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Biswas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(2019). Emerging Trends in Library Management Systems: A Review. DESIDOC Journal of Library &amp; Information Technology, 39(4), 207-213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indent="-361950">
              <a:lnSpc>
                <a:spcPct val="150000"/>
              </a:lnSpc>
              <a:spcBef>
                <a:spcPts val="0"/>
              </a:spcBef>
              <a:buSzPts val="2100"/>
              <a:buChar char="●"/>
            </a:pP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Towey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(2018). Data Security and Privacy Concerns in Library Management Systems. Journal of Library Administration, 58(2), 163-176.</a:t>
            </a:r>
            <a:endParaRPr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62009" y="2028616"/>
            <a:ext cx="337495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</a:p>
          <a:p>
            <a:pPr algn="ctr"/>
            <a:r>
              <a:rPr lang="en-US" sz="8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endParaRPr lang="en-US" sz="8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57591" cy="6856140"/>
          </a:xfrm>
          <a:prstGeom prst="rect">
            <a:avLst/>
          </a:prstGeom>
        </p:spPr>
      </p:pic>
      <p:sp>
        <p:nvSpPr>
          <p:cNvPr id="101" name="Google Shape;101;g303db066549_0_20"/>
          <p:cNvSpPr txBox="1"/>
          <p:nvPr/>
        </p:nvSpPr>
        <p:spPr>
          <a:xfrm>
            <a:off x="8557591" y="1"/>
            <a:ext cx="3634409" cy="6858000"/>
          </a:xfrm>
          <a:prstGeom prst="rect">
            <a:avLst/>
          </a:prstGeom>
          <a:gradFill>
            <a:gsLst>
              <a:gs pos="0">
                <a:srgbClr val="1076D2"/>
              </a:gs>
              <a:gs pos="100000">
                <a:srgbClr val="0930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3600" i="1" dirty="0" smtClean="0">
              <a:solidFill>
                <a:schemeClr val="lt1"/>
              </a:solidFill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3600" i="1" dirty="0">
              <a:solidFill>
                <a:schemeClr val="lt1"/>
              </a:solidFill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3600" i="1" dirty="0" smtClean="0">
              <a:solidFill>
                <a:schemeClr val="lt1"/>
              </a:solidFill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3600" i="1" dirty="0">
              <a:solidFill>
                <a:schemeClr val="lt1"/>
              </a:solidFill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3600" i="1" dirty="0" smtClean="0">
              <a:solidFill>
                <a:schemeClr val="lt1"/>
              </a:solidFill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i="1" dirty="0" smtClean="0">
                <a:solidFill>
                  <a:schemeClr val="lt1"/>
                </a:solidFill>
                <a:latin typeface="Times New Roman" panose="02020603050405020304" pitchFamily="18" charset="0"/>
                <a:ea typeface="Lexend"/>
                <a:cs typeface="Times New Roman" panose="02020603050405020304" pitchFamily="18" charset="0"/>
                <a:sym typeface="Lexend"/>
              </a:rPr>
              <a:t>I</a:t>
            </a:r>
            <a:r>
              <a:rPr lang="en-IN" sz="3600" b="1" i="1" dirty="0" smtClean="0">
                <a:solidFill>
                  <a:schemeClr val="lt1"/>
                </a:solidFill>
                <a:latin typeface="Times New Roman" panose="02020603050405020304" pitchFamily="18" charset="0"/>
                <a:ea typeface="Lexend"/>
                <a:cs typeface="Times New Roman" panose="02020603050405020304" pitchFamily="18" charset="0"/>
                <a:sym typeface="Lexend"/>
              </a:rPr>
              <a:t>ntroducing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3600" b="1" i="1" dirty="0">
              <a:solidFill>
                <a:schemeClr val="lt1"/>
              </a:solidFill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i="1" dirty="0" smtClean="0">
                <a:solidFill>
                  <a:schemeClr val="lt1"/>
                </a:solidFill>
                <a:latin typeface="Times New Roman" panose="02020603050405020304" pitchFamily="18" charset="0"/>
                <a:ea typeface="Lexend"/>
                <a:cs typeface="Times New Roman" panose="02020603050405020304" pitchFamily="18" charset="0"/>
                <a:sym typeface="Lexend"/>
              </a:rPr>
              <a:t> Library</a:t>
            </a:r>
            <a:endParaRPr lang="en-US" sz="3600" b="1" i="1" dirty="0">
              <a:solidFill>
                <a:schemeClr val="lt1"/>
              </a:solidFill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dirty="0" smtClean="0">
                <a:solidFill>
                  <a:schemeClr val="lt1"/>
                </a:solidFill>
                <a:latin typeface="Times New Roman" panose="02020603050405020304" pitchFamily="18" charset="0"/>
                <a:ea typeface="Lexend"/>
                <a:cs typeface="Times New Roman" panose="02020603050405020304" pitchFamily="18" charset="0"/>
                <a:sym typeface="Lexend"/>
              </a:rPr>
              <a:t>Management</a:t>
            </a:r>
            <a:endParaRPr lang="en-US" sz="3600" b="1" i="1" dirty="0">
              <a:solidFill>
                <a:schemeClr val="lt1"/>
              </a:solidFill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dirty="0" smtClean="0">
                <a:solidFill>
                  <a:schemeClr val="lt1"/>
                </a:solidFill>
                <a:latin typeface="Times New Roman" panose="02020603050405020304" pitchFamily="18" charset="0"/>
                <a:ea typeface="Lexend"/>
                <a:cs typeface="Times New Roman" panose="02020603050405020304" pitchFamily="18" charset="0"/>
                <a:sym typeface="Lexend"/>
              </a:rPr>
              <a:t>System</a:t>
            </a:r>
            <a:endParaRPr sz="3600" b="1" i="1" dirty="0">
              <a:solidFill>
                <a:schemeClr val="lt1"/>
              </a:solidFill>
              <a:latin typeface="Times New Roman" panose="02020603050405020304" pitchFamily="18" charset="0"/>
              <a:ea typeface="Lexend"/>
              <a:cs typeface="Times New Roman" panose="02020603050405020304" pitchFamily="18" charset="0"/>
              <a:sym typeface="Lexen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9312966"/>
          </a:xfrm>
          <a:prstGeom prst="rect">
            <a:avLst/>
          </a:prstGeom>
        </p:spPr>
      </p:pic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-7714" y="0"/>
            <a:ext cx="12264191" cy="1268100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i="1" dirty="0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391" y="1361661"/>
            <a:ext cx="12016409" cy="49552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6">
              <a:lnSpc>
                <a:spcPct val="150000"/>
              </a:lnSpc>
            </a:pP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 (1 slide)</a:t>
            </a:r>
            <a:endParaRPr lang="en-IN" sz="20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>
              <a:lnSpc>
                <a:spcPct val="150000"/>
              </a:lnSpc>
            </a:pP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Literature Review (2 slides)</a:t>
            </a:r>
            <a:endParaRPr lang="en-IN" sz="20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>
              <a:lnSpc>
                <a:spcPct val="150000"/>
              </a:lnSpc>
            </a:pP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Objective of the Project (1 slide)</a:t>
            </a:r>
            <a:endParaRPr lang="en-IN" sz="20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>
              <a:lnSpc>
                <a:spcPct val="150000"/>
              </a:lnSpc>
            </a:pP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Techno</a:t>
            </a:r>
            <a:endParaRPr lang="en-IN" sz="20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>
              <a:lnSpc>
                <a:spcPct val="150000"/>
              </a:lnSpc>
            </a:pP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Software Requirements (Language and Platforms like Frameworks, VS code, Android Studio and </a:t>
            </a:r>
            <a:r>
              <a:rPr lang="en-IN" sz="20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Jupyter</a:t>
            </a: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notebook </a:t>
            </a:r>
            <a:r>
              <a:rPr lang="en-IN" sz="2000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etc</a:t>
            </a: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)</a:t>
            </a:r>
            <a:endParaRPr lang="en-IN" sz="20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>
              <a:lnSpc>
                <a:spcPct val="150000"/>
              </a:lnSpc>
            </a:pP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Benefits (1 slide)</a:t>
            </a:r>
          </a:p>
          <a:p>
            <a:pPr lvl="5">
              <a:lnSpc>
                <a:spcPct val="150000"/>
              </a:lnSpc>
            </a:pP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Gantt Chart (1 slide )</a:t>
            </a:r>
          </a:p>
          <a:p>
            <a:pPr lvl="5">
              <a:lnSpc>
                <a:spcPct val="150000"/>
              </a:lnSpc>
            </a:pP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Workflow (1 slide)</a:t>
            </a:r>
          </a:p>
          <a:p>
            <a:pPr lvl="5">
              <a:lnSpc>
                <a:spcPct val="150000"/>
              </a:lnSpc>
            </a:pPr>
            <a:r>
              <a:rPr lang="en-IN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References (1 slide)</a:t>
            </a:r>
            <a:endParaRPr lang="en-IN" sz="20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en-IN" sz="1800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/>
        </p:nvSpPr>
        <p:spPr>
          <a:xfrm>
            <a:off x="186813" y="1318819"/>
            <a:ext cx="115037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>
                <a:solidFill>
                  <a:srgbClr val="EEF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sz="2200" b="1">
              <a:solidFill>
                <a:srgbClr val="F2F2F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84632"/>
          </a:xfrm>
          <a:prstGeom prst="rect">
            <a:avLst/>
          </a:prstGeom>
        </p:spPr>
      </p:pic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0" y="478235"/>
            <a:ext cx="12192000" cy="1250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 sz="44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</a:t>
            </a:r>
            <a:endParaRPr b="1" i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6132" y="1964988"/>
            <a:ext cx="7039992" cy="1477328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5000">
                <a:schemeClr val="accent4">
                  <a:tint val="37000"/>
                  <a:satMod val="300000"/>
                </a:schemeClr>
              </a:gs>
              <a:gs pos="75000">
                <a:schemeClr val="accent4">
                  <a:tint val="15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Library Management System (LMS) is a software application designed to streamline and automate the various functions of a library.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6132" y="4364840"/>
            <a:ext cx="7039992" cy="1421992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5000">
                <a:schemeClr val="accent4">
                  <a:tint val="37000"/>
                  <a:satMod val="300000"/>
                </a:schemeClr>
              </a:gs>
              <a:gs pos="75000">
                <a:schemeClr val="accent4">
                  <a:tint val="15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facilitates efficient management of books, members, and transactions, enabling librarians to easily track inventory, manage checkouts and returns, and generate reports.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0497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407505" y="-349720"/>
            <a:ext cx="4484091" cy="1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 sz="4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505" y="2037383"/>
            <a:ext cx="6897756" cy="1200329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  <a:alpha val="56000"/>
                </a:schemeClr>
              </a:gs>
              <a:gs pos="8000">
                <a:schemeClr val="accent4">
                  <a:tint val="37000"/>
                  <a:satMod val="300000"/>
                  <a:alpha val="68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LMS systems were developed in the 1960s and 1970s, focusing on cataloging and circulation functions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505" y="3975596"/>
            <a:ext cx="6897756" cy="1200329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  <a:alpha val="56000"/>
                </a:schemeClr>
              </a:gs>
              <a:gs pos="8000">
                <a:schemeClr val="accent4">
                  <a:tint val="37000"/>
                  <a:satMod val="300000"/>
                  <a:alpha val="68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1980s and 1990s, LMS systems evolved to include additional modules such as acquisitions, serials, and online public access catalogs (OPACs).</a:t>
            </a:r>
            <a:endParaRPr lang="en-IN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0497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07505" y="2037383"/>
            <a:ext cx="6897756" cy="1200329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  <a:alpha val="56000"/>
                </a:schemeClr>
              </a:gs>
              <a:gs pos="8000">
                <a:schemeClr val="accent4">
                  <a:tint val="37000"/>
                  <a:satMod val="300000"/>
                  <a:alpha val="68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 LMS systems are web-based, offering advanced features such as discovery layers, mobile apps, and integration with other systems.</a:t>
            </a:r>
            <a:endParaRPr lang="en-IN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3;p4"/>
          <p:cNvSpPr txBox="1">
            <a:spLocks noGrp="1"/>
          </p:cNvSpPr>
          <p:nvPr>
            <p:ph type="title"/>
          </p:nvPr>
        </p:nvSpPr>
        <p:spPr>
          <a:xfrm>
            <a:off x="407505" y="-349720"/>
            <a:ext cx="4484091" cy="1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 sz="4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685945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78" y="89452"/>
            <a:ext cx="9352722" cy="5353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539" y="1987826"/>
            <a:ext cx="6808304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Facilitate Efficient Management: Automate and streamline library operations such as cataloging, circulation, </a:t>
            </a:r>
            <a:r>
              <a:rPr lang="en-U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acquisitions.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Optimize Resource </a:t>
            </a:r>
            <a:r>
              <a:rPr lang="en-U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Utilization : Enable </a:t>
            </a: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librarians to effectively manage and utilize library resources, including physical materials and digital </a:t>
            </a:r>
            <a:r>
              <a:rPr lang="en-U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Ensure Security and Privacy: Implement robust security measures to protect sensitive </a:t>
            </a:r>
            <a:r>
              <a:rPr lang="en-US" sz="20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information.</a:t>
            </a:r>
            <a:endParaRPr lang="en-IN" sz="2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978"/>
            <a:ext cx="12192001" cy="6778611"/>
          </a:xfrm>
          <a:prstGeom prst="rect">
            <a:avLst/>
          </a:prstGeom>
        </p:spPr>
      </p:pic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0" y="-3175"/>
            <a:ext cx="12192000" cy="1363800"/>
          </a:xfrm>
          <a:prstGeom prst="rect">
            <a:avLst/>
          </a:prstGeom>
          <a:solidFill>
            <a:srgbClr val="070A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4400"/>
            </a:pPr>
            <a:r>
              <a:rPr lang="en-IN" sz="4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</a:t>
            </a:r>
            <a:r>
              <a:rPr lang="en-IN" sz="4400" b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IN" sz="4400" b="1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4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Requirements)</a:t>
            </a:r>
            <a:endParaRPr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235" y="1828800"/>
            <a:ext cx="5078895" cy="267765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2000"/>
                </a:schemeClr>
              </a:gs>
              <a:gs pos="37000">
                <a:schemeClr val="accent1">
                  <a:shade val="67500"/>
                  <a:satMod val="115000"/>
                  <a:alpha val="51000"/>
                </a:schemeClr>
              </a:gs>
              <a:gs pos="90000">
                <a:schemeClr val="accent1">
                  <a:shade val="100000"/>
                  <a:satMod val="115000"/>
                  <a:alpha val="78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IN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requirements: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endParaRPr lang="en-IN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</a:t>
            </a:r>
          </a:p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Printers</a:t>
            </a:r>
            <a:endParaRPr lang="en-IN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Backup devices</a:t>
            </a:r>
          </a:p>
          <a:p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Router/Switch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818"/>
            <a:ext cx="12192001" cy="6778611"/>
          </a:xfrm>
          <a:prstGeom prst="rect">
            <a:avLst/>
          </a:prstGeom>
        </p:spPr>
      </p:pic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0" y="-3175"/>
            <a:ext cx="12192000" cy="1363800"/>
          </a:xfrm>
          <a:prstGeom prst="rect">
            <a:avLst/>
          </a:prstGeom>
          <a:solidFill>
            <a:srgbClr val="070A2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IN" sz="44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(Software Requirements)</a:t>
            </a:r>
            <a:endParaRPr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232" y="1282945"/>
            <a:ext cx="5078895" cy="74251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2000"/>
                </a:schemeClr>
              </a:gs>
              <a:gs pos="37000">
                <a:schemeClr val="accent1">
                  <a:shade val="67500"/>
                  <a:satMod val="115000"/>
                  <a:alpha val="51000"/>
                </a:schemeClr>
              </a:gs>
              <a:gs pos="90000">
                <a:schemeClr val="accent1">
                  <a:shade val="100000"/>
                  <a:satMod val="115000"/>
                  <a:alpha val="78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r>
              <a:rPr lang="en-IN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231" y="1887918"/>
            <a:ext cx="7315203" cy="489364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2000"/>
                </a:schemeClr>
              </a:gs>
              <a:gs pos="37000">
                <a:schemeClr val="accent1">
                  <a:shade val="67500"/>
                  <a:satMod val="115000"/>
                  <a:alpha val="51000"/>
                </a:schemeClr>
              </a:gs>
              <a:gs pos="90000">
                <a:schemeClr val="accent1">
                  <a:shade val="100000"/>
                  <a:satMod val="115000"/>
                  <a:alpha val="78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Languages :</a:t>
            </a:r>
            <a:endParaRPr lang="en-IN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 by the LMS for </a:t>
            </a: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development. </a:t>
            </a:r>
          </a:p>
          <a:p>
            <a:pPr>
              <a:lnSpc>
                <a:spcPct val="150000"/>
              </a:lnSpc>
            </a:pP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  <a:r>
              <a:rPr lang="en-I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: </a:t>
            </a:r>
          </a:p>
          <a:p>
            <a:pPr>
              <a:lnSpc>
                <a:spcPct val="150000"/>
              </a:lnSpc>
            </a:pP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>
              <a:lnSpc>
                <a:spcPct val="150000"/>
              </a:lnSpc>
            </a:pPr>
            <a:r>
              <a:rPr lang="en-IN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IN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IN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 </a:t>
            </a: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such as HTML, CSS, JavaScript and bootstrap. </a:t>
            </a:r>
          </a:p>
        </p:txBody>
      </p:sp>
    </p:spTree>
    <p:extLst>
      <p:ext uri="{BB962C8B-B14F-4D97-AF65-F5344CB8AC3E}">
        <p14:creationId xmlns:p14="http://schemas.microsoft.com/office/powerpoint/2010/main" val="264232376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659</Words>
  <Application>Microsoft Office PowerPoint</Application>
  <PresentationFormat>Widescreen</PresentationFormat>
  <Paragraphs>96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Play</vt:lpstr>
      <vt:lpstr>Lexend</vt:lpstr>
      <vt:lpstr>Times New Roman</vt:lpstr>
      <vt:lpstr>Plus Jakarta Sans</vt:lpstr>
      <vt:lpstr>Office Theme</vt:lpstr>
      <vt:lpstr>Mini Project (KCA353) Odd Semester Session 2024-25</vt:lpstr>
      <vt:lpstr>PowerPoint Presentation</vt:lpstr>
      <vt:lpstr>Content</vt:lpstr>
      <vt:lpstr>INTRODUCTION</vt:lpstr>
      <vt:lpstr>Literature Review</vt:lpstr>
      <vt:lpstr>Literature Review</vt:lpstr>
      <vt:lpstr>PowerPoint Presentation</vt:lpstr>
      <vt:lpstr>Technology (Hardware Requirements)</vt:lpstr>
      <vt:lpstr>Technology (Software Requirements)</vt:lpstr>
      <vt:lpstr>PowerPoint Presentation</vt:lpstr>
      <vt:lpstr>PowerPoint Presentation</vt:lpstr>
      <vt:lpstr>PowerPoint Presentation</vt:lpstr>
      <vt:lpstr>Gantt Chart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(KCA353) Odd Semester Session 2024-25</dc:title>
  <dc:creator>Apoorv Jain</dc:creator>
  <cp:lastModifiedBy>Microsoft account</cp:lastModifiedBy>
  <cp:revision>29</cp:revision>
  <dcterms:created xsi:type="dcterms:W3CDTF">2024-09-12T08:34:15Z</dcterms:created>
  <dcterms:modified xsi:type="dcterms:W3CDTF">2024-11-11T08:19:03Z</dcterms:modified>
</cp:coreProperties>
</file>